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Lobster"/>
      <p:regular r:id="rId14"/>
    </p:embeddedFont>
    <p:embeddedFont>
      <p:font typeface="Lexend"/>
      <p:regular r:id="rId15"/>
      <p:bold r:id="rId16"/>
    </p:embeddedFont>
    <p:embeddedFont>
      <p:font typeface="Bree Serif"/>
      <p:regular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exend-regular.fntdata"/><Relationship Id="rId14" Type="http://schemas.openxmlformats.org/officeDocument/2006/relationships/font" Target="fonts/Lobster-regular.fntdata"/><Relationship Id="rId17" Type="http://schemas.openxmlformats.org/officeDocument/2006/relationships/font" Target="fonts/BreeSerif-regular.fntdata"/><Relationship Id="rId16" Type="http://schemas.openxmlformats.org/officeDocument/2006/relationships/font" Target="fonts/Lexen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jp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24f65aa8a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24f65aa8a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4f65aa8a2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4f65aa8a2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4f65aa8a2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4f65aa8a2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4f65aa8a2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4f65aa8a2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4f65aa8a2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4f65aa8a2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4f65aa8a2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4f65aa8a2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4f65aa8a2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4f65aa8a2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5.png"/><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13.jpg"/><Relationship Id="rId6" Type="http://schemas.openxmlformats.org/officeDocument/2006/relationships/image" Target="../media/image8.jpg"/><Relationship Id="rId7"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hyperlink" Target="http://www.aachips.co"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1.png"/><Relationship Id="rId6" Type="http://schemas.openxmlformats.org/officeDocument/2006/relationships/image" Target="../media/image16.png"/><Relationship Id="rId7" Type="http://schemas.openxmlformats.org/officeDocument/2006/relationships/image" Target="../media/image15.png"/><Relationship Id="rId8" Type="http://schemas.openxmlformats.org/officeDocument/2006/relationships/hyperlink" Target="http://www.aachips.co/self-introduction"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DD7D8"/>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11900" y="8700"/>
            <a:ext cx="9144000" cy="5143500"/>
          </a:xfrm>
          <a:prstGeom prst="rect">
            <a:avLst/>
          </a:prstGeom>
          <a:noFill/>
          <a:ln>
            <a:noFill/>
          </a:ln>
        </p:spPr>
      </p:pic>
      <p:sp>
        <p:nvSpPr>
          <p:cNvPr id="55" name="Google Shape;55;p13"/>
          <p:cNvSpPr txBox="1"/>
          <p:nvPr>
            <p:ph type="ctrTitle"/>
          </p:nvPr>
        </p:nvSpPr>
        <p:spPr>
          <a:xfrm>
            <a:off x="11897" y="8694"/>
            <a:ext cx="2918100" cy="1122300"/>
          </a:xfrm>
          <a:prstGeom prst="rect">
            <a:avLst/>
          </a:prstGeom>
          <a:ln>
            <a:noFill/>
          </a:ln>
          <a:effectLst>
            <a:outerShdw blurRad="57150" rotWithShape="0" algn="bl" dir="5400000" dist="19050">
              <a:srgbClr val="000000">
                <a:alpha val="50000"/>
              </a:srgbClr>
            </a:outerShdw>
          </a:effectLst>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Lobster"/>
                <a:ea typeface="Lobster"/>
                <a:cs typeface="Lobster"/>
                <a:sym typeface="Lobster"/>
              </a:rPr>
              <a:t>April Cyr</a:t>
            </a:r>
            <a:endParaRPr>
              <a:latin typeface="Lobster"/>
              <a:ea typeface="Lobster"/>
              <a:cs typeface="Lobster"/>
              <a:sym typeface="Lobster"/>
            </a:endParaRPr>
          </a:p>
        </p:txBody>
      </p:sp>
      <p:sp>
        <p:nvSpPr>
          <p:cNvPr id="56" name="Google Shape;56;p13"/>
          <p:cNvSpPr txBox="1"/>
          <p:nvPr>
            <p:ph idx="1" type="subTitle"/>
          </p:nvPr>
        </p:nvSpPr>
        <p:spPr>
          <a:xfrm>
            <a:off x="148166" y="1171950"/>
            <a:ext cx="4655400" cy="558600"/>
          </a:xfrm>
          <a:prstGeom prst="rect">
            <a:avLst/>
          </a:prstGeom>
        </p:spPr>
        <p:txBody>
          <a:bodyPr anchorCtr="0" anchor="t" bIns="91425" lIns="91425" spcFirstLastPara="1" rIns="91425" wrap="square" tIns="91425">
            <a:normAutofit fontScale="92500" lnSpcReduction="10000"/>
          </a:bodyPr>
          <a:lstStyle/>
          <a:p>
            <a:pPr indent="0" lvl="0" marL="0" rtl="0" algn="ctr">
              <a:spcBef>
                <a:spcPts val="0"/>
              </a:spcBef>
              <a:spcAft>
                <a:spcPts val="0"/>
              </a:spcAft>
              <a:buNone/>
            </a:pPr>
            <a:r>
              <a:rPr lang="en">
                <a:solidFill>
                  <a:srgbClr val="5B0F00"/>
                </a:solidFill>
                <a:latin typeface="Bree Serif"/>
                <a:ea typeface="Bree Serif"/>
                <a:cs typeface="Bree Serif"/>
                <a:sym typeface="Bree Serif"/>
              </a:rPr>
              <a:t>Allow me to introduce myself..</a:t>
            </a:r>
            <a:endParaRPr>
              <a:solidFill>
                <a:srgbClr val="5B0F00"/>
              </a:solidFill>
              <a:latin typeface="Bree Serif"/>
              <a:ea typeface="Bree Serif"/>
              <a:cs typeface="Bree Serif"/>
              <a:sym typeface="Bree Serif"/>
            </a:endParaRPr>
          </a:p>
        </p:txBody>
      </p:sp>
      <p:pic>
        <p:nvPicPr>
          <p:cNvPr id="57" name="Google Shape;57;p13"/>
          <p:cNvPicPr preferRelativeResize="0"/>
          <p:nvPr/>
        </p:nvPicPr>
        <p:blipFill rotWithShape="1">
          <a:blip r:embed="rId4">
            <a:alphaModFix/>
          </a:blip>
          <a:srcRect b="2678" l="0" r="0" t="2687"/>
          <a:stretch/>
        </p:blipFill>
        <p:spPr>
          <a:xfrm>
            <a:off x="3863886" y="-3"/>
            <a:ext cx="5286375" cy="5143500"/>
          </a:xfrm>
          <a:prstGeom prst="rect">
            <a:avLst/>
          </a:prstGeom>
          <a:noFill/>
          <a:ln>
            <a:noFill/>
          </a:ln>
        </p:spPr>
      </p:pic>
      <p:pic>
        <p:nvPicPr>
          <p:cNvPr id="58" name="Google Shape;58;p13"/>
          <p:cNvPicPr preferRelativeResize="0"/>
          <p:nvPr/>
        </p:nvPicPr>
        <p:blipFill>
          <a:blip r:embed="rId5">
            <a:alphaModFix/>
          </a:blip>
          <a:stretch>
            <a:fillRect/>
          </a:stretch>
        </p:blipFill>
        <p:spPr>
          <a:xfrm>
            <a:off x="612646" y="2194025"/>
            <a:ext cx="3056124" cy="2949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62" name="Shape 62"/>
        <p:cNvGrpSpPr/>
        <p:nvPr/>
      </p:nvGrpSpPr>
      <p:grpSpPr>
        <a:xfrm>
          <a:off x="0" y="0"/>
          <a:ext cx="0" cy="0"/>
          <a:chOff x="0" y="0"/>
          <a:chExt cx="0" cy="0"/>
        </a:xfrm>
      </p:grpSpPr>
      <p:sp>
        <p:nvSpPr>
          <p:cNvPr id="63" name="Google Shape;63;p14"/>
          <p:cNvSpPr txBox="1"/>
          <p:nvPr>
            <p:ph idx="1" type="body"/>
          </p:nvPr>
        </p:nvSpPr>
        <p:spPr>
          <a:xfrm>
            <a:off x="298075" y="1526275"/>
            <a:ext cx="7932900" cy="3097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n" sz="1500"/>
              <a:t>After getting my Bachelors Degree in Behavioral Psychology in 2014, I experienced nomadic homelessness. I walked across states, couchsurfed, rode greyhound buses, and slept outdoors many nights. When I came to Asheville in January 2017, I lived out of a vehicle and went to free meal programs every day. I’d volunteer busing, washing dishes, and cleaning. Got to break bread with many different types of people. There were many barriers getting back into housing and employment. After I filed for my legal name and sex designation change things slowly started getting better. I have had stable housing the past four years, am in school, and work part-time for Student IT. I still participate and volunteer with free food programs. Our current systems consistently fail to support and protect adults with disabilities, the homeless, LGBT, refugees, and other displaced people. I am in school learning digital technologies in hope to make the world safer and </a:t>
            </a:r>
            <a:r>
              <a:rPr lang="en" sz="1500"/>
              <a:t>more</a:t>
            </a:r>
            <a:r>
              <a:rPr lang="en" sz="1500"/>
              <a:t> accessible for displaced persons through the modern computer and internet.</a:t>
            </a:r>
            <a:endParaRPr sz="1500"/>
          </a:p>
        </p:txBody>
      </p:sp>
      <p:sp>
        <p:nvSpPr>
          <p:cNvPr id="64" name="Google Shape;64;p14"/>
          <p:cNvSpPr/>
          <p:nvPr/>
        </p:nvSpPr>
        <p:spPr>
          <a:xfrm rot="360008">
            <a:off x="4225532" y="466923"/>
            <a:ext cx="4542202" cy="785531"/>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CA6471"/>
                </a:solidFill>
                <a:latin typeface="Arial"/>
              </a:rPr>
              <a:t>Story of Self</a:t>
            </a:r>
          </a:p>
        </p:txBody>
      </p:sp>
      <p:pic>
        <p:nvPicPr>
          <p:cNvPr id="65" name="Google Shape;65;p14"/>
          <p:cNvPicPr preferRelativeResize="0"/>
          <p:nvPr/>
        </p:nvPicPr>
        <p:blipFill>
          <a:blip r:embed="rId3">
            <a:alphaModFix/>
          </a:blip>
          <a:stretch>
            <a:fillRect/>
          </a:stretch>
        </p:blipFill>
        <p:spPr>
          <a:xfrm>
            <a:off x="7247350" y="4818748"/>
            <a:ext cx="1896650" cy="324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69" name="Shape 69"/>
        <p:cNvGrpSpPr/>
        <p:nvPr/>
      </p:nvGrpSpPr>
      <p:grpSpPr>
        <a:xfrm>
          <a:off x="0" y="0"/>
          <a:ext cx="0" cy="0"/>
          <a:chOff x="0" y="0"/>
          <a:chExt cx="0" cy="0"/>
        </a:xfrm>
      </p:grpSpPr>
      <p:sp>
        <p:nvSpPr>
          <p:cNvPr id="70" name="Google Shape;70;p15"/>
          <p:cNvSpPr txBox="1"/>
          <p:nvPr>
            <p:ph idx="1" type="body"/>
          </p:nvPr>
        </p:nvSpPr>
        <p:spPr>
          <a:xfrm>
            <a:off x="347825" y="1174150"/>
            <a:ext cx="8520600" cy="1542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April’s Apple Chips</a:t>
            </a:r>
            <a:endParaRPr/>
          </a:p>
          <a:p>
            <a:pPr indent="-342900" lvl="0" marL="457200" rtl="0" algn="l">
              <a:spcBef>
                <a:spcPts val="0"/>
              </a:spcBef>
              <a:spcAft>
                <a:spcPts val="0"/>
              </a:spcAft>
              <a:buSzPts val="1800"/>
              <a:buChar char="🌈"/>
            </a:pPr>
            <a:r>
              <a:rPr lang="en"/>
              <a:t>Iron Fence Society / Peace Volcano</a:t>
            </a:r>
            <a:endParaRPr/>
          </a:p>
          <a:p>
            <a:pPr indent="-342900" lvl="0" marL="457200" rtl="0" algn="l">
              <a:spcBef>
                <a:spcPts val="0"/>
              </a:spcBef>
              <a:spcAft>
                <a:spcPts val="0"/>
              </a:spcAft>
              <a:buSzPts val="1800"/>
              <a:buChar char="🏄"/>
            </a:pPr>
            <a:r>
              <a:rPr lang="en"/>
              <a:t>Adult Competencies Assessment</a:t>
            </a:r>
            <a:endParaRPr/>
          </a:p>
          <a:p>
            <a:pPr indent="-342900" lvl="0" marL="457200" rtl="0" algn="l">
              <a:spcBef>
                <a:spcPts val="0"/>
              </a:spcBef>
              <a:spcAft>
                <a:spcPts val="0"/>
              </a:spcAft>
              <a:buSzPts val="1800"/>
              <a:buChar char="🎁"/>
            </a:pPr>
            <a:r>
              <a:rPr lang="en"/>
              <a:t>Secret Sauce to being a digital writin</a:t>
            </a:r>
            <a:r>
              <a:rPr lang="en"/>
              <a:t>g ninja</a:t>
            </a:r>
            <a:endParaRPr/>
          </a:p>
        </p:txBody>
      </p:sp>
      <p:sp>
        <p:nvSpPr>
          <p:cNvPr id="71" name="Google Shape;71;p15"/>
          <p:cNvSpPr txBox="1"/>
          <p:nvPr/>
        </p:nvSpPr>
        <p:spPr>
          <a:xfrm>
            <a:off x="410550" y="3477775"/>
            <a:ext cx="832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72" name="Google Shape;72;p15"/>
          <p:cNvSpPr/>
          <p:nvPr/>
        </p:nvSpPr>
        <p:spPr>
          <a:xfrm rot="-359989">
            <a:off x="111409" y="328493"/>
            <a:ext cx="5795313" cy="59375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64C3DC"/>
                </a:solidFill>
                <a:latin typeface="Arial"/>
              </a:rPr>
              <a:t>Projects on Display</a:t>
            </a:r>
          </a:p>
        </p:txBody>
      </p:sp>
      <p:pic>
        <p:nvPicPr>
          <p:cNvPr id="73" name="Google Shape;73;p15"/>
          <p:cNvPicPr preferRelativeResize="0"/>
          <p:nvPr/>
        </p:nvPicPr>
        <p:blipFill>
          <a:blip r:embed="rId3">
            <a:alphaModFix/>
          </a:blip>
          <a:stretch>
            <a:fillRect/>
          </a:stretch>
        </p:blipFill>
        <p:spPr>
          <a:xfrm>
            <a:off x="7247350" y="4818748"/>
            <a:ext cx="1896650" cy="324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77" name="Shape 77"/>
        <p:cNvGrpSpPr/>
        <p:nvPr/>
      </p:nvGrpSpPr>
      <p:grpSpPr>
        <a:xfrm>
          <a:off x="0" y="0"/>
          <a:ext cx="0" cy="0"/>
          <a:chOff x="0" y="0"/>
          <a:chExt cx="0" cy="0"/>
        </a:xfrm>
      </p:grpSpPr>
      <p:sp>
        <p:nvSpPr>
          <p:cNvPr id="78" name="Google Shape;78;p16"/>
          <p:cNvSpPr txBox="1"/>
          <p:nvPr>
            <p:ph idx="1" type="body"/>
          </p:nvPr>
        </p:nvSpPr>
        <p:spPr>
          <a:xfrm>
            <a:off x="30875" y="2086800"/>
            <a:ext cx="5301000" cy="3066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April’s Apple Chips was my cooking LLC for three years.</a:t>
            </a:r>
            <a:endParaRPr/>
          </a:p>
          <a:p>
            <a:pPr indent="-342900" lvl="0" marL="457200" rtl="0" algn="l">
              <a:spcBef>
                <a:spcPts val="0"/>
              </a:spcBef>
              <a:spcAft>
                <a:spcPts val="0"/>
              </a:spcAft>
              <a:buSzPts val="1800"/>
              <a:buChar char="🍎"/>
            </a:pPr>
            <a:r>
              <a:rPr lang="en"/>
              <a:t>Cooked in-home with clients, did custom menu event parties, &amp; kitchen logistics</a:t>
            </a:r>
            <a:endParaRPr/>
          </a:p>
          <a:p>
            <a:pPr indent="-342900" lvl="0" marL="457200" rtl="0" algn="l">
              <a:spcBef>
                <a:spcPts val="0"/>
              </a:spcBef>
              <a:spcAft>
                <a:spcPts val="0"/>
              </a:spcAft>
              <a:buSzPts val="1800"/>
              <a:buChar char="🍎"/>
            </a:pPr>
            <a:r>
              <a:rPr lang="en"/>
              <a:t>Manufactured dried snacks from thousands of pounds of free apples seasonally</a:t>
            </a:r>
            <a:endParaRPr/>
          </a:p>
          <a:p>
            <a:pPr indent="-342900" lvl="0" marL="457200" rtl="0" algn="l">
              <a:spcBef>
                <a:spcPts val="0"/>
              </a:spcBef>
              <a:spcAft>
                <a:spcPts val="0"/>
              </a:spcAft>
              <a:buSzPts val="1800"/>
              <a:buChar char="🍎"/>
            </a:pPr>
            <a:r>
              <a:rPr i="1" lang="en"/>
              <a:t>See link for mini-gallery and slideshow on food preservation.</a:t>
            </a:r>
            <a:endParaRPr i="1"/>
          </a:p>
        </p:txBody>
      </p:sp>
      <p:pic>
        <p:nvPicPr>
          <p:cNvPr id="79" name="Google Shape;79;p16"/>
          <p:cNvPicPr preferRelativeResize="0"/>
          <p:nvPr/>
        </p:nvPicPr>
        <p:blipFill>
          <a:blip r:embed="rId3">
            <a:alphaModFix/>
          </a:blip>
          <a:stretch>
            <a:fillRect/>
          </a:stretch>
        </p:blipFill>
        <p:spPr>
          <a:xfrm>
            <a:off x="6350" y="6825"/>
            <a:ext cx="4440576" cy="1530975"/>
          </a:xfrm>
          <a:prstGeom prst="rect">
            <a:avLst/>
          </a:prstGeom>
          <a:noFill/>
          <a:ln>
            <a:noFill/>
          </a:ln>
        </p:spPr>
      </p:pic>
      <p:pic>
        <p:nvPicPr>
          <p:cNvPr id="80" name="Google Shape;80;p16"/>
          <p:cNvPicPr preferRelativeResize="0"/>
          <p:nvPr/>
        </p:nvPicPr>
        <p:blipFill>
          <a:blip r:embed="rId4">
            <a:alphaModFix/>
          </a:blip>
          <a:stretch>
            <a:fillRect/>
          </a:stretch>
        </p:blipFill>
        <p:spPr>
          <a:xfrm>
            <a:off x="7247350" y="4818748"/>
            <a:ext cx="1896650" cy="324750"/>
          </a:xfrm>
          <a:prstGeom prst="rect">
            <a:avLst/>
          </a:prstGeom>
          <a:noFill/>
          <a:ln>
            <a:noFill/>
          </a:ln>
        </p:spPr>
      </p:pic>
      <p:pic>
        <p:nvPicPr>
          <p:cNvPr id="81" name="Google Shape;81;p16"/>
          <p:cNvPicPr preferRelativeResize="0"/>
          <p:nvPr/>
        </p:nvPicPr>
        <p:blipFill>
          <a:blip r:embed="rId5">
            <a:alphaModFix/>
          </a:blip>
          <a:stretch>
            <a:fillRect/>
          </a:stretch>
        </p:blipFill>
        <p:spPr>
          <a:xfrm>
            <a:off x="5390421" y="1980875"/>
            <a:ext cx="3659280" cy="2743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85" name="Shape 85"/>
        <p:cNvGrpSpPr/>
        <p:nvPr/>
      </p:nvGrpSpPr>
      <p:grpSpPr>
        <a:xfrm>
          <a:off x="0" y="0"/>
          <a:ext cx="0" cy="0"/>
          <a:chOff x="0" y="0"/>
          <a:chExt cx="0" cy="0"/>
        </a:xfrm>
      </p:grpSpPr>
      <p:pic>
        <p:nvPicPr>
          <p:cNvPr id="86" name="Google Shape;86;p17"/>
          <p:cNvPicPr preferRelativeResize="0"/>
          <p:nvPr/>
        </p:nvPicPr>
        <p:blipFill>
          <a:blip r:embed="rId3">
            <a:alphaModFix/>
          </a:blip>
          <a:stretch>
            <a:fillRect/>
          </a:stretch>
        </p:blipFill>
        <p:spPr>
          <a:xfrm>
            <a:off x="-13675" y="51425"/>
            <a:ext cx="7261026" cy="5143500"/>
          </a:xfrm>
          <a:prstGeom prst="rect">
            <a:avLst/>
          </a:prstGeom>
          <a:noFill/>
          <a:ln>
            <a:noFill/>
          </a:ln>
        </p:spPr>
      </p:pic>
      <p:pic>
        <p:nvPicPr>
          <p:cNvPr id="87" name="Google Shape;87;p17"/>
          <p:cNvPicPr preferRelativeResize="0"/>
          <p:nvPr/>
        </p:nvPicPr>
        <p:blipFill>
          <a:blip r:embed="rId4">
            <a:alphaModFix/>
          </a:blip>
          <a:stretch>
            <a:fillRect/>
          </a:stretch>
        </p:blipFill>
        <p:spPr>
          <a:xfrm>
            <a:off x="7247350" y="4818748"/>
            <a:ext cx="1896650" cy="324750"/>
          </a:xfrm>
          <a:prstGeom prst="rect">
            <a:avLst/>
          </a:prstGeom>
          <a:noFill/>
          <a:ln>
            <a:noFill/>
          </a:ln>
        </p:spPr>
      </p:pic>
      <p:pic>
        <p:nvPicPr>
          <p:cNvPr id="88" name="Google Shape;88;p17"/>
          <p:cNvPicPr preferRelativeResize="0"/>
          <p:nvPr/>
        </p:nvPicPr>
        <p:blipFill>
          <a:blip r:embed="rId5">
            <a:alphaModFix/>
          </a:blip>
          <a:stretch>
            <a:fillRect/>
          </a:stretch>
        </p:blipFill>
        <p:spPr>
          <a:xfrm>
            <a:off x="5067300" y="0"/>
            <a:ext cx="4076700" cy="2552700"/>
          </a:xfrm>
          <a:prstGeom prst="rect">
            <a:avLst/>
          </a:prstGeom>
          <a:noFill/>
          <a:ln>
            <a:noFill/>
          </a:ln>
        </p:spPr>
      </p:pic>
      <p:sp>
        <p:nvSpPr>
          <p:cNvPr id="89" name="Google Shape;89;p17"/>
          <p:cNvSpPr/>
          <p:nvPr/>
        </p:nvSpPr>
        <p:spPr>
          <a:xfrm>
            <a:off x="162000" y="526260"/>
            <a:ext cx="4453200" cy="4386600"/>
          </a:xfrm>
          <a:prstGeom prst="foldedCorner">
            <a:avLst>
              <a:gd fmla="val 16667" name="adj"/>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20002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0" name="Google Shape;90;p17"/>
          <p:cNvPicPr preferRelativeResize="0"/>
          <p:nvPr/>
        </p:nvPicPr>
        <p:blipFill>
          <a:blip r:embed="rId6">
            <a:alphaModFix/>
          </a:blip>
          <a:stretch>
            <a:fillRect/>
          </a:stretch>
        </p:blipFill>
        <p:spPr>
          <a:xfrm>
            <a:off x="4956475" y="2676651"/>
            <a:ext cx="4187525" cy="1949823"/>
          </a:xfrm>
          <a:prstGeom prst="rect">
            <a:avLst/>
          </a:prstGeom>
          <a:noFill/>
          <a:ln>
            <a:noFill/>
          </a:ln>
        </p:spPr>
      </p:pic>
      <p:pic>
        <p:nvPicPr>
          <p:cNvPr id="91" name="Google Shape;91;p17"/>
          <p:cNvPicPr preferRelativeResize="0"/>
          <p:nvPr/>
        </p:nvPicPr>
        <p:blipFill>
          <a:blip r:embed="rId7">
            <a:alphaModFix/>
          </a:blip>
          <a:stretch>
            <a:fillRect/>
          </a:stretch>
        </p:blipFill>
        <p:spPr>
          <a:xfrm>
            <a:off x="4956475" y="4975"/>
            <a:ext cx="1812626" cy="2552699"/>
          </a:xfrm>
          <a:prstGeom prst="rect">
            <a:avLst/>
          </a:prstGeom>
          <a:noFill/>
          <a:ln>
            <a:noFill/>
          </a:ln>
        </p:spPr>
      </p:pic>
      <p:sp>
        <p:nvSpPr>
          <p:cNvPr id="92" name="Google Shape;9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Iron Fence Society</a:t>
            </a:r>
            <a:endParaRPr/>
          </a:p>
        </p:txBody>
      </p:sp>
      <p:sp>
        <p:nvSpPr>
          <p:cNvPr id="93" name="Google Shape;93;p17"/>
          <p:cNvSpPr txBox="1"/>
          <p:nvPr>
            <p:ph idx="1" type="body"/>
          </p:nvPr>
        </p:nvSpPr>
        <p:spPr>
          <a:xfrm>
            <a:off x="311700" y="1152475"/>
            <a:ext cx="4153800" cy="3666300"/>
          </a:xfrm>
          <a:prstGeom prst="rect">
            <a:avLst/>
          </a:prstGeom>
        </p:spPr>
        <p:txBody>
          <a:bodyPr anchorCtr="0" anchor="t" bIns="91425" lIns="91425" spcFirstLastPara="1" rIns="91425" wrap="square" tIns="91425">
            <a:normAutofit fontScale="70000" lnSpcReduction="10000"/>
          </a:bodyPr>
          <a:lstStyle/>
          <a:p>
            <a:pPr indent="-308610" lvl="0" marL="457200" rtl="0" algn="l">
              <a:spcBef>
                <a:spcPts val="0"/>
              </a:spcBef>
              <a:spcAft>
                <a:spcPts val="0"/>
              </a:spcAft>
              <a:buSzPct val="100000"/>
              <a:buChar char="●"/>
            </a:pPr>
            <a:r>
              <a:rPr lang="en"/>
              <a:t>Connected with LGBT Refugees in the Kakuma Refugee Camp over social media</a:t>
            </a:r>
            <a:endParaRPr/>
          </a:p>
          <a:p>
            <a:pPr indent="-308610" lvl="0" marL="457200" rtl="0" algn="l">
              <a:spcBef>
                <a:spcPts val="0"/>
              </a:spcBef>
              <a:spcAft>
                <a:spcPts val="0"/>
              </a:spcAft>
              <a:buSzPct val="100000"/>
              <a:buChar char="●"/>
            </a:pPr>
            <a:r>
              <a:rPr lang="en"/>
              <a:t>Refugees living in violence, rock throwing, shelter arson, medical discrimination, police brutality</a:t>
            </a:r>
            <a:endParaRPr/>
          </a:p>
          <a:p>
            <a:pPr indent="-308610" lvl="0" marL="457200" rtl="0" algn="l">
              <a:spcBef>
                <a:spcPts val="0"/>
              </a:spcBef>
              <a:spcAft>
                <a:spcPts val="0"/>
              </a:spcAft>
              <a:buSzPct val="100000"/>
              <a:buChar char="●"/>
            </a:pPr>
            <a:r>
              <a:rPr lang="en"/>
              <a:t>Partner had gotten high paying job and more money than could do with, sent 10k in direct donations to over 18 individuals, funding bulk supply purchase, and construction of three protective fencing projects.</a:t>
            </a:r>
            <a:endParaRPr/>
          </a:p>
          <a:p>
            <a:pPr indent="-308610" lvl="0" marL="457200" rtl="0" algn="l">
              <a:spcBef>
                <a:spcPts val="0"/>
              </a:spcBef>
              <a:spcAft>
                <a:spcPts val="0"/>
              </a:spcAft>
              <a:buSzPct val="100000"/>
              <a:buChar char="●"/>
            </a:pPr>
            <a:r>
              <a:rPr lang="en"/>
              <a:t>Wrote a 40 page report about conditions and how to donate safely to refugees. Addressed to United Nations with plea that people targeted by hate crime violence have right to protective fencing and privacy in their domicile.</a:t>
            </a:r>
            <a:endParaRPr/>
          </a:p>
          <a:p>
            <a:pPr indent="-308610" lvl="0" marL="457200" rtl="0" algn="l">
              <a:spcBef>
                <a:spcPts val="0"/>
              </a:spcBef>
              <a:spcAft>
                <a:spcPts val="0"/>
              </a:spcAft>
              <a:buSzPct val="100000"/>
              <a:buChar char="●"/>
            </a:pPr>
            <a:r>
              <a:rPr i="1" lang="en"/>
              <a:t>See mini-gallery for pictures, link to PDF Download of report in Chat.</a:t>
            </a:r>
            <a:endParaRPr i="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Adult Competencies Assessment</a:t>
            </a:r>
            <a:endParaRPr/>
          </a:p>
        </p:txBody>
      </p:sp>
      <p:sp>
        <p:nvSpPr>
          <p:cNvPr id="99" name="Google Shape;99;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lang="en"/>
              <a:t>My Capstone Project is a </a:t>
            </a:r>
            <a:r>
              <a:rPr lang="en"/>
              <a:t>questionnaire</a:t>
            </a:r>
            <a:r>
              <a:rPr lang="en"/>
              <a:t> tool that helps people with disabilities identify core strengths and weaknesses in everyday life skills among 188 questions over six sections: </a:t>
            </a:r>
            <a:endParaRPr/>
          </a:p>
          <a:p>
            <a:pPr indent="0" lvl="0" marL="0" rtl="0" algn="l">
              <a:spcBef>
                <a:spcPts val="1200"/>
              </a:spcBef>
              <a:spcAft>
                <a:spcPts val="0"/>
              </a:spcAft>
              <a:buNone/>
            </a:pPr>
            <a:r>
              <a:rPr lang="en"/>
              <a:t>1) Independent Living </a:t>
            </a:r>
            <a:endParaRPr/>
          </a:p>
          <a:p>
            <a:pPr indent="0" lvl="0" marL="0" rtl="0" algn="l">
              <a:spcBef>
                <a:spcPts val="1200"/>
              </a:spcBef>
              <a:spcAft>
                <a:spcPts val="0"/>
              </a:spcAft>
              <a:buNone/>
            </a:pPr>
            <a:r>
              <a:rPr lang="en"/>
              <a:t>2) Body &amp; Me </a:t>
            </a:r>
            <a:endParaRPr/>
          </a:p>
          <a:p>
            <a:pPr indent="0" lvl="0" marL="0" rtl="0" algn="l">
              <a:spcBef>
                <a:spcPts val="1200"/>
              </a:spcBef>
              <a:spcAft>
                <a:spcPts val="0"/>
              </a:spcAft>
              <a:buNone/>
            </a:pPr>
            <a:r>
              <a:rPr lang="en"/>
              <a:t>3) Interact! </a:t>
            </a:r>
            <a:endParaRPr/>
          </a:p>
          <a:p>
            <a:pPr indent="0" lvl="0" marL="0" rtl="0" algn="l">
              <a:spcBef>
                <a:spcPts val="1200"/>
              </a:spcBef>
              <a:spcAft>
                <a:spcPts val="0"/>
              </a:spcAft>
              <a:buNone/>
            </a:pPr>
            <a:r>
              <a:rPr lang="en"/>
              <a:t>4) Relationships</a:t>
            </a:r>
            <a:endParaRPr/>
          </a:p>
          <a:p>
            <a:pPr indent="0" lvl="0" marL="0" rtl="0" algn="l">
              <a:spcBef>
                <a:spcPts val="1200"/>
              </a:spcBef>
              <a:spcAft>
                <a:spcPts val="0"/>
              </a:spcAft>
              <a:buNone/>
            </a:pPr>
            <a:r>
              <a:rPr lang="en"/>
              <a:t>5) Executive Functioning</a:t>
            </a:r>
            <a:endParaRPr/>
          </a:p>
          <a:p>
            <a:pPr indent="0" lvl="0" marL="0" rtl="0" algn="l">
              <a:spcBef>
                <a:spcPts val="1200"/>
              </a:spcBef>
              <a:spcAft>
                <a:spcPts val="0"/>
              </a:spcAft>
              <a:buNone/>
            </a:pPr>
            <a:r>
              <a:rPr lang="en"/>
              <a:t>6) Orientation, Expression, &amp; Play</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i="1" lang="en"/>
              <a:t>Link to Overview Brief &amp; Assessment Webpage in Chat</a:t>
            </a:r>
            <a:endParaRPr i="1"/>
          </a:p>
        </p:txBody>
      </p:sp>
      <p:pic>
        <p:nvPicPr>
          <p:cNvPr id="100" name="Google Shape;100;p18"/>
          <p:cNvPicPr preferRelativeResize="0"/>
          <p:nvPr/>
        </p:nvPicPr>
        <p:blipFill>
          <a:blip r:embed="rId3">
            <a:alphaModFix/>
          </a:blip>
          <a:stretch>
            <a:fillRect/>
          </a:stretch>
        </p:blipFill>
        <p:spPr>
          <a:xfrm>
            <a:off x="7247350" y="4818748"/>
            <a:ext cx="1896650" cy="324750"/>
          </a:xfrm>
          <a:prstGeom prst="rect">
            <a:avLst/>
          </a:prstGeom>
          <a:noFill/>
          <a:ln>
            <a:noFill/>
          </a:ln>
        </p:spPr>
      </p:pic>
      <p:pic>
        <p:nvPicPr>
          <p:cNvPr id="101" name="Google Shape;101;p18"/>
          <p:cNvPicPr preferRelativeResize="0"/>
          <p:nvPr/>
        </p:nvPicPr>
        <p:blipFill>
          <a:blip r:embed="rId4">
            <a:alphaModFix/>
          </a:blip>
          <a:stretch>
            <a:fillRect/>
          </a:stretch>
        </p:blipFill>
        <p:spPr>
          <a:xfrm>
            <a:off x="4439738" y="1825102"/>
            <a:ext cx="4648675" cy="2579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DD7D8"/>
        </a:solidFill>
      </p:bgPr>
    </p:bg>
    <p:spTree>
      <p:nvGrpSpPr>
        <p:cNvPr id="105" name="Shape 105"/>
        <p:cNvGrpSpPr/>
        <p:nvPr/>
      </p:nvGrpSpPr>
      <p:grpSpPr>
        <a:xfrm>
          <a:off x="0" y="0"/>
          <a:ext cx="0" cy="0"/>
          <a:chOff x="0" y="0"/>
          <a:chExt cx="0" cy="0"/>
        </a:xfrm>
      </p:grpSpPr>
      <p:pic>
        <p:nvPicPr>
          <p:cNvPr id="106" name="Google Shape;106;p19"/>
          <p:cNvPicPr preferRelativeResize="0"/>
          <p:nvPr/>
        </p:nvPicPr>
        <p:blipFill>
          <a:blip r:embed="rId3">
            <a:alphaModFix/>
          </a:blip>
          <a:stretch>
            <a:fillRect/>
          </a:stretch>
        </p:blipFill>
        <p:spPr>
          <a:xfrm>
            <a:off x="0" y="0"/>
            <a:ext cx="9144001" cy="5143500"/>
          </a:xfrm>
          <a:prstGeom prst="rect">
            <a:avLst/>
          </a:prstGeom>
          <a:noFill/>
          <a:ln>
            <a:noFill/>
          </a:ln>
        </p:spPr>
      </p:pic>
      <p:sp>
        <p:nvSpPr>
          <p:cNvPr id="107" name="Google Shape;107;p19"/>
          <p:cNvSpPr txBox="1"/>
          <p:nvPr>
            <p:ph type="title"/>
          </p:nvPr>
        </p:nvSpPr>
        <p:spPr>
          <a:xfrm>
            <a:off x="4999544" y="117984"/>
            <a:ext cx="3994500" cy="572700"/>
          </a:xfrm>
          <a:prstGeom prst="rect">
            <a:avLst/>
          </a:prstGeom>
          <a:solidFill>
            <a:srgbClr val="FFFFFF">
              <a:alpha val="66460"/>
            </a:srgbClr>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741B47"/>
                </a:solidFill>
                <a:latin typeface="Lexend"/>
                <a:ea typeface="Lexend"/>
                <a:cs typeface="Lexend"/>
                <a:sym typeface="Lexend"/>
              </a:rPr>
              <a:t>Website &amp; Second Brain</a:t>
            </a:r>
            <a:endParaRPr>
              <a:solidFill>
                <a:srgbClr val="741B47"/>
              </a:solidFill>
              <a:latin typeface="Lexend"/>
              <a:ea typeface="Lexend"/>
              <a:cs typeface="Lexend"/>
              <a:sym typeface="Lexend"/>
            </a:endParaRPr>
          </a:p>
        </p:txBody>
      </p:sp>
      <p:sp>
        <p:nvSpPr>
          <p:cNvPr id="108" name="Google Shape;108;p19"/>
          <p:cNvSpPr txBox="1"/>
          <p:nvPr>
            <p:ph idx="1" type="body"/>
          </p:nvPr>
        </p:nvSpPr>
        <p:spPr>
          <a:xfrm>
            <a:off x="476950" y="913025"/>
            <a:ext cx="8355300" cy="1103700"/>
          </a:xfrm>
          <a:prstGeom prst="rect">
            <a:avLst/>
          </a:prstGeom>
          <a:solidFill>
            <a:srgbClr val="FFFFFF">
              <a:alpha val="66460"/>
            </a:srgbClr>
          </a:solidFill>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351C75"/>
                </a:solidFill>
                <a:latin typeface="Cambria"/>
                <a:ea typeface="Cambria"/>
                <a:cs typeface="Cambria"/>
                <a:sym typeface="Cambria"/>
              </a:rPr>
              <a:t>I use a Note Manager called Obsidian. It is free. If you write a lot, or take a lot of notes digitally, please consider a good Note Manager and learning some basic Markdown. It’s super easy &amp; will make your work easier and much more effective.</a:t>
            </a:r>
            <a:endParaRPr>
              <a:solidFill>
                <a:srgbClr val="351C75"/>
              </a:solidFill>
              <a:latin typeface="Cambria"/>
              <a:ea typeface="Cambria"/>
              <a:cs typeface="Cambria"/>
              <a:sym typeface="Cambria"/>
            </a:endParaRPr>
          </a:p>
        </p:txBody>
      </p:sp>
      <p:pic>
        <p:nvPicPr>
          <p:cNvPr id="109" name="Google Shape;109;p19"/>
          <p:cNvPicPr preferRelativeResize="0"/>
          <p:nvPr/>
        </p:nvPicPr>
        <p:blipFill>
          <a:blip r:embed="rId4">
            <a:alphaModFix/>
          </a:blip>
          <a:stretch>
            <a:fillRect/>
          </a:stretch>
        </p:blipFill>
        <p:spPr>
          <a:xfrm>
            <a:off x="7247350" y="4818748"/>
            <a:ext cx="1896650" cy="324750"/>
          </a:xfrm>
          <a:prstGeom prst="rect">
            <a:avLst/>
          </a:prstGeom>
          <a:noFill/>
          <a:ln>
            <a:noFill/>
          </a:ln>
        </p:spPr>
      </p:pic>
      <p:sp>
        <p:nvSpPr>
          <p:cNvPr id="110" name="Google Shape;110;p19"/>
          <p:cNvSpPr txBox="1"/>
          <p:nvPr>
            <p:ph idx="1" type="body"/>
          </p:nvPr>
        </p:nvSpPr>
        <p:spPr>
          <a:xfrm>
            <a:off x="109022" y="4090705"/>
            <a:ext cx="8289600" cy="747000"/>
          </a:xfrm>
          <a:prstGeom prst="rect">
            <a:avLst/>
          </a:prstGeom>
          <a:solidFill>
            <a:srgbClr val="FFFFFF">
              <a:alpha val="66460"/>
            </a:srgbClr>
          </a:solidFill>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n">
                <a:solidFill>
                  <a:srgbClr val="351C75"/>
                </a:solidFill>
                <a:latin typeface="Cambria"/>
                <a:ea typeface="Cambria"/>
                <a:cs typeface="Cambria"/>
                <a:sym typeface="Cambria"/>
              </a:rPr>
              <a:t>My website under construction is </a:t>
            </a:r>
            <a:r>
              <a:rPr lang="en" u="sng">
                <a:solidFill>
                  <a:srgbClr val="0000FF"/>
                </a:solidFill>
                <a:latin typeface="Cambria"/>
                <a:ea typeface="Cambria"/>
                <a:cs typeface="Cambria"/>
                <a:sym typeface="Cambria"/>
                <a:hlinkClick r:id="rId5">
                  <a:extLst>
                    <a:ext uri="{A12FA001-AC4F-418D-AE19-62706E023703}">
                      <ahyp:hlinkClr val="tx"/>
                    </a:ext>
                  </a:extLst>
                </a:hlinkClick>
              </a:rPr>
              <a:t>www.aachips.co</a:t>
            </a:r>
            <a:r>
              <a:rPr lang="en">
                <a:solidFill>
                  <a:srgbClr val="351C75"/>
                </a:solidFill>
                <a:latin typeface="Cambria"/>
                <a:ea typeface="Cambria"/>
                <a:cs typeface="Cambria"/>
                <a:sym typeface="Cambria"/>
              </a:rPr>
              <a:t>. It will be a hub and library of helpful resources &amp; I will be taking more Web Development courses this Fall.</a:t>
            </a:r>
            <a:endParaRPr>
              <a:solidFill>
                <a:srgbClr val="351C75"/>
              </a:solidFill>
              <a:latin typeface="Cambria"/>
              <a:ea typeface="Cambria"/>
              <a:cs typeface="Cambria"/>
              <a:sym typeface="Cambr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lin ang="5400012" scaled="0"/>
        </a:gradFill>
      </p:bgPr>
    </p:bg>
    <p:spTree>
      <p:nvGrpSpPr>
        <p:cNvPr id="114" name="Shape 114"/>
        <p:cNvGrpSpPr/>
        <p:nvPr/>
      </p:nvGrpSpPr>
      <p:grpSpPr>
        <a:xfrm>
          <a:off x="0" y="0"/>
          <a:ext cx="0" cy="0"/>
          <a:chOff x="0" y="0"/>
          <a:chExt cx="0" cy="0"/>
        </a:xfrm>
      </p:grpSpPr>
      <p:pic>
        <p:nvPicPr>
          <p:cNvPr id="115" name="Google Shape;115;p20"/>
          <p:cNvPicPr preferRelativeResize="0"/>
          <p:nvPr/>
        </p:nvPicPr>
        <p:blipFill>
          <a:blip r:embed="rId3">
            <a:alphaModFix/>
          </a:blip>
          <a:stretch>
            <a:fillRect/>
          </a:stretch>
        </p:blipFill>
        <p:spPr>
          <a:xfrm>
            <a:off x="3" y="2423696"/>
            <a:ext cx="3742549" cy="2719810"/>
          </a:xfrm>
          <a:prstGeom prst="rect">
            <a:avLst/>
          </a:prstGeom>
          <a:noFill/>
          <a:ln>
            <a:noFill/>
          </a:ln>
        </p:spPr>
      </p:pic>
      <p:pic>
        <p:nvPicPr>
          <p:cNvPr id="116" name="Google Shape;116;p20"/>
          <p:cNvPicPr preferRelativeResize="0"/>
          <p:nvPr/>
        </p:nvPicPr>
        <p:blipFill>
          <a:blip r:embed="rId4">
            <a:alphaModFix/>
          </a:blip>
          <a:stretch>
            <a:fillRect/>
          </a:stretch>
        </p:blipFill>
        <p:spPr>
          <a:xfrm>
            <a:off x="7247350" y="4818748"/>
            <a:ext cx="1896650" cy="324750"/>
          </a:xfrm>
          <a:prstGeom prst="rect">
            <a:avLst/>
          </a:prstGeom>
          <a:noFill/>
          <a:ln>
            <a:noFill/>
          </a:ln>
        </p:spPr>
      </p:pic>
      <p:pic>
        <p:nvPicPr>
          <p:cNvPr id="117" name="Google Shape;117;p20"/>
          <p:cNvPicPr preferRelativeResize="0"/>
          <p:nvPr/>
        </p:nvPicPr>
        <p:blipFill>
          <a:blip r:embed="rId5">
            <a:alphaModFix/>
          </a:blip>
          <a:stretch>
            <a:fillRect/>
          </a:stretch>
        </p:blipFill>
        <p:spPr>
          <a:xfrm>
            <a:off x="6053152" y="228050"/>
            <a:ext cx="3626386" cy="2719800"/>
          </a:xfrm>
          <a:prstGeom prst="rect">
            <a:avLst/>
          </a:prstGeom>
          <a:noFill/>
          <a:ln>
            <a:noFill/>
          </a:ln>
        </p:spPr>
      </p:pic>
      <p:pic>
        <p:nvPicPr>
          <p:cNvPr id="118" name="Google Shape;118;p20"/>
          <p:cNvPicPr preferRelativeResize="0"/>
          <p:nvPr/>
        </p:nvPicPr>
        <p:blipFill>
          <a:blip r:embed="rId6">
            <a:alphaModFix/>
          </a:blip>
          <a:stretch>
            <a:fillRect/>
          </a:stretch>
        </p:blipFill>
        <p:spPr>
          <a:xfrm rot="-838218">
            <a:off x="1958607" y="579471"/>
            <a:ext cx="2299799" cy="4090626"/>
          </a:xfrm>
          <a:prstGeom prst="rect">
            <a:avLst/>
          </a:prstGeom>
          <a:noFill/>
          <a:ln>
            <a:noFill/>
          </a:ln>
        </p:spPr>
      </p:pic>
      <p:pic>
        <p:nvPicPr>
          <p:cNvPr id="119" name="Google Shape;119;p20"/>
          <p:cNvPicPr preferRelativeResize="0"/>
          <p:nvPr/>
        </p:nvPicPr>
        <p:blipFill>
          <a:blip r:embed="rId7">
            <a:alphaModFix/>
          </a:blip>
          <a:stretch>
            <a:fillRect/>
          </a:stretch>
        </p:blipFill>
        <p:spPr>
          <a:xfrm>
            <a:off x="-491899" y="546590"/>
            <a:ext cx="2512400" cy="2512400"/>
          </a:xfrm>
          <a:prstGeom prst="rect">
            <a:avLst/>
          </a:prstGeom>
          <a:noFill/>
          <a:ln>
            <a:noFill/>
          </a:ln>
        </p:spPr>
      </p:pic>
      <p:sp>
        <p:nvSpPr>
          <p:cNvPr id="120" name="Google Shape;120;p20"/>
          <p:cNvSpPr/>
          <p:nvPr/>
        </p:nvSpPr>
        <p:spPr>
          <a:xfrm>
            <a:off x="108310" y="128777"/>
            <a:ext cx="7232330" cy="1069322"/>
          </a:xfrm>
          <a:prstGeom prst="rect">
            <a:avLst/>
          </a:prstGeom>
        </p:spPr>
        <p:txBody>
          <a:bodyPr>
            <a:prstTxWarp prst="textPlain"/>
          </a:bodyPr>
          <a:lstStyle/>
          <a:p>
            <a:pPr lvl="0" algn="ctr"/>
            <a:r>
              <a:rPr b="0" i="0">
                <a:ln cap="flat" cmpd="sng" w="9525">
                  <a:solidFill>
                    <a:srgbClr val="660000"/>
                  </a:solidFill>
                  <a:prstDash val="solid"/>
                  <a:round/>
                  <a:headEnd len="sm" w="sm" type="none"/>
                  <a:tailEnd len="sm" w="sm" type="none"/>
                </a:ln>
                <a:solidFill>
                  <a:srgbClr val="CA6471"/>
                </a:solidFill>
                <a:latin typeface="Lobster"/>
              </a:rPr>
              <a:t>Have a good day!</a:t>
            </a:r>
          </a:p>
        </p:txBody>
      </p:sp>
      <p:sp>
        <p:nvSpPr>
          <p:cNvPr id="121" name="Google Shape;121;p20"/>
          <p:cNvSpPr/>
          <p:nvPr/>
        </p:nvSpPr>
        <p:spPr>
          <a:xfrm>
            <a:off x="3750888" y="1689614"/>
            <a:ext cx="4960500" cy="3070200"/>
          </a:xfrm>
          <a:prstGeom prst="doubleWave">
            <a:avLst>
              <a:gd fmla="val 6250" name="adj1"/>
              <a:gd fmla="val 0" name="adj2"/>
            </a:avLst>
          </a:prstGeom>
          <a:solidFill>
            <a:srgbClr val="CA6471"/>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txBox="1"/>
          <p:nvPr/>
        </p:nvSpPr>
        <p:spPr>
          <a:xfrm>
            <a:off x="3791838" y="2053839"/>
            <a:ext cx="4878600" cy="2609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1800">
                <a:solidFill>
                  <a:srgbClr val="434343"/>
                </a:solidFill>
              </a:rPr>
              <a:t>Reach out! Glad to answer any questions.</a:t>
            </a:r>
            <a:endParaRPr b="1" sz="1800">
              <a:solidFill>
                <a:srgbClr val="434343"/>
              </a:solidFill>
            </a:endParaRPr>
          </a:p>
          <a:p>
            <a:pPr indent="0" lvl="0" marL="0" rtl="0" algn="l">
              <a:lnSpc>
                <a:spcPct val="115000"/>
              </a:lnSpc>
              <a:spcBef>
                <a:spcPts val="1200"/>
              </a:spcBef>
              <a:spcAft>
                <a:spcPts val="0"/>
              </a:spcAft>
              <a:buClr>
                <a:schemeClr val="dk1"/>
              </a:buClr>
              <a:buSzPts val="1100"/>
              <a:buFont typeface="Arial"/>
              <a:buNone/>
            </a:pPr>
            <a:r>
              <a:rPr b="1" lang="en" sz="1800">
                <a:solidFill>
                  <a:srgbClr val="434343"/>
                </a:solidFill>
              </a:rPr>
              <a:t>Email: AprilMCyr@students.abtech.edu</a:t>
            </a:r>
            <a:endParaRPr b="1" sz="1800">
              <a:solidFill>
                <a:srgbClr val="434343"/>
              </a:solidFill>
            </a:endParaRPr>
          </a:p>
          <a:p>
            <a:pPr indent="0" lvl="0" marL="0" rtl="0" algn="l">
              <a:lnSpc>
                <a:spcPct val="115000"/>
              </a:lnSpc>
              <a:spcBef>
                <a:spcPts val="1200"/>
              </a:spcBef>
              <a:spcAft>
                <a:spcPts val="0"/>
              </a:spcAft>
              <a:buClr>
                <a:schemeClr val="dk1"/>
              </a:buClr>
              <a:buSzPts val="1100"/>
              <a:buFont typeface="Arial"/>
              <a:buNone/>
            </a:pPr>
            <a:r>
              <a:rPr b="1" lang="en" sz="1800">
                <a:solidFill>
                  <a:srgbClr val="434343"/>
                </a:solidFill>
              </a:rPr>
              <a:t>Check out these and other projects of mine at </a:t>
            </a:r>
            <a:r>
              <a:rPr b="1" lang="en" sz="1800" u="sng">
                <a:solidFill>
                  <a:srgbClr val="0000FF"/>
                </a:solidFill>
                <a:hlinkClick r:id="rId8">
                  <a:extLst>
                    <a:ext uri="{A12FA001-AC4F-418D-AE19-62706E023703}">
                      <ahyp:hlinkClr val="tx"/>
                    </a:ext>
                  </a:extLst>
                </a:hlinkClick>
              </a:rPr>
              <a:t>www.aachips.co/self-introduction</a:t>
            </a:r>
            <a:endParaRPr sz="1800">
              <a:solidFill>
                <a:srgbClr val="0000FF"/>
              </a:solidFill>
            </a:endParaRPr>
          </a:p>
          <a:p>
            <a:pPr indent="0" lvl="0" marL="0" rtl="0" algn="l">
              <a:lnSpc>
                <a:spcPct val="115000"/>
              </a:lnSpc>
              <a:spcBef>
                <a:spcPts val="1200"/>
              </a:spcBef>
              <a:spcAft>
                <a:spcPts val="0"/>
              </a:spcAft>
              <a:buClr>
                <a:schemeClr val="dk1"/>
              </a:buClr>
              <a:buSzPts val="1100"/>
              <a:buFont typeface="Arial"/>
              <a:buNone/>
            </a:pPr>
            <a:r>
              <a:rPr b="1" lang="en" sz="1800">
                <a:solidFill>
                  <a:srgbClr val="434343"/>
                </a:solidFill>
              </a:rPr>
              <a:t>PDF Download in Zoom Chat</a:t>
            </a:r>
            <a:endParaRPr b="1" sz="1800">
              <a:solidFill>
                <a:schemeClr val="dk2"/>
              </a:solidFill>
            </a:endParaRPr>
          </a:p>
          <a:p>
            <a:pPr indent="0" lvl="0" marL="0" rtl="0" algn="l">
              <a:spcBef>
                <a:spcPts val="12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